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72" r:id="rId6"/>
    <p:sldId id="260" r:id="rId7"/>
    <p:sldId id="261" r:id="rId8"/>
    <p:sldId id="262" r:id="rId9"/>
    <p:sldId id="263" r:id="rId10"/>
    <p:sldId id="264" r:id="rId11"/>
    <p:sldId id="265" r:id="rId12"/>
    <p:sldId id="266" r:id="rId13"/>
    <p:sldId id="267" r:id="rId14"/>
    <p:sldId id="268" r:id="rId15"/>
    <p:sldId id="269" r:id="rId16"/>
    <p:sldId id="270" r:id="rId17"/>
    <p:sldId id="274" r:id="rId18"/>
    <p:sldId id="275" r:id="rId19"/>
    <p:sldId id="273" r:id="rId20"/>
    <p:sldId id="271" r:id="rId21"/>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77" autoAdjust="0"/>
  </p:normalViewPr>
  <p:slideViewPr>
    <p:cSldViewPr>
      <p:cViewPr varScale="1">
        <p:scale>
          <a:sx n="63" d="100"/>
          <a:sy n="63" d="100"/>
        </p:scale>
        <p:origin x="-810" y="-108"/>
      </p:cViewPr>
      <p:guideLst>
        <p:guide orient="horz" pos="2160"/>
        <p:guide pos="2880"/>
      </p:guideLst>
    </p:cSldViewPr>
  </p:slideViewPr>
  <p:outlineViewPr>
    <p:cViewPr>
      <p:scale>
        <a:sx n="33" d="100"/>
        <a:sy n="33" d="100"/>
      </p:scale>
      <p:origin x="0" y="330"/>
    </p:cViewPr>
  </p:outlineViewPr>
  <p:notesTextViewPr>
    <p:cViewPr>
      <p:scale>
        <a:sx n="1" d="1"/>
        <a:sy n="1" d="1"/>
      </p:scale>
      <p:origin x="0" y="0"/>
    </p:cViewPr>
  </p:notesTextViewPr>
  <p:notesViewPr>
    <p:cSldViewPr>
      <p:cViewPr varScale="1">
        <p:scale>
          <a:sx n="56" d="100"/>
          <a:sy n="56" d="100"/>
        </p:scale>
        <p:origin x="-28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72F503-F3BF-4824-9541-4D7522FBB384}" type="datetimeFigureOut">
              <a:rPr lang="da-DK" smtClean="0"/>
              <a:t>04-01-2017</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3C2F40-DB55-4B17-B704-FCF0FA73CBB1}" type="slidenum">
              <a:rPr lang="da-DK" smtClean="0"/>
              <a:t>‹nr.›</a:t>
            </a:fld>
            <a:endParaRPr lang="da-DK"/>
          </a:p>
        </p:txBody>
      </p:sp>
    </p:spTree>
    <p:extLst>
      <p:ext uri="{BB962C8B-B14F-4D97-AF65-F5344CB8AC3E}">
        <p14:creationId xmlns:p14="http://schemas.microsoft.com/office/powerpoint/2010/main" val="901871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0E5102-2BCD-42A4-8FC2-33A90C7EFD58}" type="datetimeFigureOut">
              <a:rPr lang="da-DK" smtClean="0"/>
              <a:t>04-01-2017</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6D432-B015-4876-A347-2EE8C2FDD6F9}" type="slidenum">
              <a:rPr lang="da-DK" smtClean="0"/>
              <a:t>‹nr.›</a:t>
            </a:fld>
            <a:endParaRPr lang="da-DK"/>
          </a:p>
        </p:txBody>
      </p:sp>
    </p:spTree>
    <p:extLst>
      <p:ext uri="{BB962C8B-B14F-4D97-AF65-F5344CB8AC3E}">
        <p14:creationId xmlns:p14="http://schemas.microsoft.com/office/powerpoint/2010/main" val="1056367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Åskove</a:t>
            </a:r>
            <a:r>
              <a:rPr lang="da-DK" dirty="0" smtClean="0"/>
              <a:t> slynger sig gennem det bornholmske landskab. </a:t>
            </a:r>
          </a:p>
        </p:txBody>
      </p:sp>
      <p:sp>
        <p:nvSpPr>
          <p:cNvPr id="4" name="Pladsholder til diasnummer 3"/>
          <p:cNvSpPr>
            <a:spLocks noGrp="1"/>
          </p:cNvSpPr>
          <p:nvPr>
            <p:ph type="sldNum" sz="quarter" idx="10"/>
          </p:nvPr>
        </p:nvSpPr>
        <p:spPr/>
        <p:txBody>
          <a:bodyPr/>
          <a:lstStyle/>
          <a:p>
            <a:fld id="{1276D432-B015-4876-A347-2EE8C2FDD6F9}" type="slidenum">
              <a:rPr lang="da-DK" smtClean="0"/>
              <a:t>2</a:t>
            </a:fld>
            <a:endParaRPr lang="da-DK"/>
          </a:p>
        </p:txBody>
      </p:sp>
    </p:spTree>
    <p:extLst>
      <p:ext uri="{BB962C8B-B14F-4D97-AF65-F5344CB8AC3E}">
        <p14:creationId xmlns:p14="http://schemas.microsoft.com/office/powerpoint/2010/main" val="1819868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 bornholmske bondeskove og </a:t>
            </a:r>
            <a:r>
              <a:rPr lang="da-DK" dirty="0" err="1" smtClean="0"/>
              <a:t>åskove</a:t>
            </a:r>
            <a:r>
              <a:rPr lang="da-DK" dirty="0" smtClean="0"/>
              <a:t> har typisk været drevet med</a:t>
            </a:r>
            <a:r>
              <a:rPr lang="da-DK" baseline="0" dirty="0" smtClean="0"/>
              <a:t> plukhugst. Skovene har leveret brænde og tidligere materialer til hegn m.m. Det har efterladt mange gamle træer og døde stammer, som spætterne har haft gavn af. Specielt den Lille Flagspætte (tv) er indikatorart for gammel skov med døde stammer. Den findes mange steder i vores bonde- og </a:t>
            </a:r>
            <a:r>
              <a:rPr lang="da-DK" baseline="0" dirty="0" err="1" smtClean="0"/>
              <a:t>åskove</a:t>
            </a:r>
            <a:r>
              <a:rPr lang="da-DK" baseline="0" dirty="0" smtClean="0"/>
              <a:t>. Stor Flagspætte (th) findes almindeligt i alle bornholmske skove.</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11</a:t>
            </a:fld>
            <a:endParaRPr lang="da-DK"/>
          </a:p>
        </p:txBody>
      </p:sp>
    </p:spTree>
    <p:extLst>
      <p:ext uri="{BB962C8B-B14F-4D97-AF65-F5344CB8AC3E}">
        <p14:creationId xmlns:p14="http://schemas.microsoft.com/office/powerpoint/2010/main" val="170341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Hulrugere</a:t>
            </a:r>
            <a:r>
              <a:rPr lang="da-DK" baseline="0" dirty="0" smtClean="0"/>
              <a:t> forekommer talrigt i disse skove, da de profiterer på de mange spætters efterladte </a:t>
            </a:r>
            <a:r>
              <a:rPr lang="da-DK" baseline="0" dirty="0" err="1" smtClean="0"/>
              <a:t>redehuller</a:t>
            </a:r>
            <a:r>
              <a:rPr lang="da-DK" baseline="0" dirty="0" smtClean="0"/>
              <a:t>. Stær, Musvit og Blåmejse.</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12</a:t>
            </a:fld>
            <a:endParaRPr lang="da-DK"/>
          </a:p>
        </p:txBody>
      </p:sp>
    </p:spTree>
    <p:extLst>
      <p:ext uri="{BB962C8B-B14F-4D97-AF65-F5344CB8AC3E}">
        <p14:creationId xmlns:p14="http://schemas.microsoft.com/office/powerpoint/2010/main" val="388478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Musvågerne</a:t>
            </a:r>
            <a:r>
              <a:rPr lang="da-DK" baseline="0" dirty="0" smtClean="0"/>
              <a:t> yngler i småskovene. Kernebidere har god bestand i småskovene, da de lever af bl.a. kirsebærkerne, </a:t>
            </a:r>
            <a:r>
              <a:rPr lang="da-DK" baseline="0" dirty="0" err="1" smtClean="0"/>
              <a:t>avnbøgfrø</a:t>
            </a:r>
            <a:r>
              <a:rPr lang="da-DK" baseline="0" dirty="0" smtClean="0"/>
              <a:t> m.m.</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13</a:t>
            </a:fld>
            <a:endParaRPr lang="da-DK"/>
          </a:p>
        </p:txBody>
      </p:sp>
    </p:spTree>
    <p:extLst>
      <p:ext uri="{BB962C8B-B14F-4D97-AF65-F5344CB8AC3E}">
        <p14:creationId xmlns:p14="http://schemas.microsoft.com/office/powerpoint/2010/main" val="3886989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Renafdrevet</a:t>
            </a:r>
            <a:r>
              <a:rPr lang="da-DK" dirty="0" smtClean="0"/>
              <a:t> bondeskov.</a:t>
            </a:r>
            <a:r>
              <a:rPr lang="da-DK" baseline="0" dirty="0" smtClean="0"/>
              <a:t> Her er livsmulighederne radikalt forandrede, og de gamle plantesamfund er truet.</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17</a:t>
            </a:fld>
            <a:endParaRPr lang="da-DK"/>
          </a:p>
        </p:txBody>
      </p:sp>
    </p:spTree>
    <p:extLst>
      <p:ext uri="{BB962C8B-B14F-4D97-AF65-F5344CB8AC3E}">
        <p14:creationId xmlns:p14="http://schemas.microsoft.com/office/powerpoint/2010/main" val="3272083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Her er en del træer efterladt efter fældningen.</a:t>
            </a:r>
            <a:r>
              <a:rPr lang="da-DK" baseline="0" dirty="0" smtClean="0"/>
              <a:t> Det giver bedre overlevelsesmuligheder for plantesamfundene.</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18</a:t>
            </a:fld>
            <a:endParaRPr lang="da-DK"/>
          </a:p>
        </p:txBody>
      </p:sp>
    </p:spTree>
    <p:extLst>
      <p:ext uri="{BB962C8B-B14F-4D97-AF65-F5344CB8AC3E}">
        <p14:creationId xmlns:p14="http://schemas.microsoft.com/office/powerpoint/2010/main" val="647437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Her slyngede sig indtil for nylig</a:t>
            </a:r>
            <a:r>
              <a:rPr lang="da-DK" baseline="0" dirty="0" smtClean="0"/>
              <a:t> en </a:t>
            </a:r>
            <a:r>
              <a:rPr lang="da-DK" baseline="0" dirty="0" err="1" smtClean="0"/>
              <a:t>åskov</a:t>
            </a:r>
            <a:r>
              <a:rPr lang="da-DK" baseline="0" dirty="0" smtClean="0"/>
              <a:t> gennem landskabet, med skjul og </a:t>
            </a:r>
            <a:r>
              <a:rPr lang="da-DK" baseline="0" dirty="0" err="1" smtClean="0"/>
              <a:t>levmuligheder</a:t>
            </a:r>
            <a:r>
              <a:rPr lang="da-DK" baseline="0" dirty="0" smtClean="0"/>
              <a:t> for mange dyr og planter. Totalt forandret. </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19</a:t>
            </a:fld>
            <a:endParaRPr lang="da-DK"/>
          </a:p>
        </p:txBody>
      </p:sp>
    </p:spTree>
    <p:extLst>
      <p:ext uri="{BB962C8B-B14F-4D97-AF65-F5344CB8AC3E}">
        <p14:creationId xmlns:p14="http://schemas.microsoft.com/office/powerpoint/2010/main" val="252612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Gammel </a:t>
            </a:r>
            <a:r>
              <a:rPr lang="da-DK" dirty="0" err="1" smtClean="0"/>
              <a:t>åskov</a:t>
            </a:r>
            <a:r>
              <a:rPr lang="da-DK" dirty="0" smtClean="0"/>
              <a:t> er ryddet,</a:t>
            </a:r>
            <a:r>
              <a:rPr lang="da-DK" baseline="0" dirty="0" smtClean="0"/>
              <a:t> og i stedet er plantet poppel til energiskov. Ikke hjemmehørende træart. Ganske forandrede </a:t>
            </a:r>
            <a:r>
              <a:rPr lang="da-DK" baseline="0" smtClean="0"/>
              <a:t>levevilkår for lokale arter.</a:t>
            </a:r>
            <a:endParaRPr lang="da-DK"/>
          </a:p>
        </p:txBody>
      </p:sp>
      <p:sp>
        <p:nvSpPr>
          <p:cNvPr id="4" name="Pladsholder til diasnummer 3"/>
          <p:cNvSpPr>
            <a:spLocks noGrp="1"/>
          </p:cNvSpPr>
          <p:nvPr>
            <p:ph type="sldNum" sz="quarter" idx="10"/>
          </p:nvPr>
        </p:nvSpPr>
        <p:spPr/>
        <p:txBody>
          <a:bodyPr/>
          <a:lstStyle/>
          <a:p>
            <a:fld id="{1276D432-B015-4876-A347-2EE8C2FDD6F9}" type="slidenum">
              <a:rPr lang="da-DK" smtClean="0"/>
              <a:t>20</a:t>
            </a:fld>
            <a:endParaRPr lang="da-DK"/>
          </a:p>
        </p:txBody>
      </p:sp>
    </p:spTree>
    <p:extLst>
      <p:ext uri="{BB962C8B-B14F-4D97-AF65-F5344CB8AC3E}">
        <p14:creationId xmlns:p14="http://schemas.microsoft.com/office/powerpoint/2010/main" val="282036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Åskov</a:t>
            </a:r>
          </a:p>
        </p:txBody>
      </p:sp>
      <p:sp>
        <p:nvSpPr>
          <p:cNvPr id="4" name="Pladsholder til diasnummer 3"/>
          <p:cNvSpPr>
            <a:spLocks noGrp="1"/>
          </p:cNvSpPr>
          <p:nvPr>
            <p:ph type="sldNum" sz="quarter" idx="10"/>
          </p:nvPr>
        </p:nvSpPr>
        <p:spPr/>
        <p:txBody>
          <a:bodyPr/>
          <a:lstStyle/>
          <a:p>
            <a:fld id="{1276D432-B015-4876-A347-2EE8C2FDD6F9}" type="slidenum">
              <a:rPr lang="da-DK" smtClean="0"/>
              <a:t>3</a:t>
            </a:fld>
            <a:endParaRPr lang="da-DK"/>
          </a:p>
        </p:txBody>
      </p:sp>
    </p:spTree>
    <p:extLst>
      <p:ext uri="{BB962C8B-B14F-4D97-AF65-F5344CB8AC3E}">
        <p14:creationId xmlns:p14="http://schemas.microsoft.com/office/powerpoint/2010/main" val="359161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Spredt i landskabet de såkaldte bondeskove, dels fritliggende, dels ved gårdene</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4</a:t>
            </a:fld>
            <a:endParaRPr lang="da-DK"/>
          </a:p>
        </p:txBody>
      </p:sp>
    </p:spTree>
    <p:extLst>
      <p:ext uri="{BB962C8B-B14F-4D97-AF65-F5344CB8AC3E}">
        <p14:creationId xmlns:p14="http://schemas.microsoft.com/office/powerpoint/2010/main" val="2613853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Bondeskov.</a:t>
            </a:r>
            <a:r>
              <a:rPr lang="da-DK" baseline="0" dirty="0" smtClean="0"/>
              <a:t> Blandet løvskov af lokale arter, typisk : Ask, eg, kirsebær, avnbøg og spidsløn.</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5</a:t>
            </a:fld>
            <a:endParaRPr lang="da-DK"/>
          </a:p>
        </p:txBody>
      </p:sp>
    </p:spTree>
    <p:extLst>
      <p:ext uri="{BB962C8B-B14F-4D97-AF65-F5344CB8AC3E}">
        <p14:creationId xmlns:p14="http://schemas.microsoft.com/office/powerpoint/2010/main" val="294469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Under høje træer findes mellemlag af buske/mindre træer: Hassel, tjørn, rose. </a:t>
            </a:r>
          </a:p>
          <a:p>
            <a:r>
              <a:rPr lang="da-DK" dirty="0" smtClean="0"/>
              <a:t>Det helt</a:t>
            </a:r>
            <a:r>
              <a:rPr lang="da-DK" baseline="0" dirty="0" smtClean="0"/>
              <a:t> sammenhængende dække af anemoner viser en gammel, uforstyrret skovbund. </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6</a:t>
            </a:fld>
            <a:endParaRPr lang="da-DK"/>
          </a:p>
        </p:txBody>
      </p:sp>
    </p:spTree>
    <p:extLst>
      <p:ext uri="{BB962C8B-B14F-4D97-AF65-F5344CB8AC3E}">
        <p14:creationId xmlns:p14="http://schemas.microsoft.com/office/powerpoint/2010/main" val="13932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Næringsrig muldjord</a:t>
            </a:r>
            <a:r>
              <a:rPr lang="da-DK" baseline="0" dirty="0" smtClean="0"/>
              <a:t> er typisk, illustreret af arterne: Gul anemone, skælrod, alm. Guldstjerne.</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7</a:t>
            </a:fld>
            <a:endParaRPr lang="da-DK"/>
          </a:p>
        </p:txBody>
      </p:sp>
    </p:spTree>
    <p:extLst>
      <p:ext uri="{BB962C8B-B14F-4D97-AF65-F5344CB8AC3E}">
        <p14:creationId xmlns:p14="http://schemas.microsoft.com/office/powerpoint/2010/main" val="371734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Flere repræsentanter</a:t>
            </a:r>
            <a:r>
              <a:rPr lang="da-DK" baseline="0" dirty="0" smtClean="0"/>
              <a:t> for rig muldbund: Hulrodet lærkespore i hvid og lilla udgave, Hulkravet kodriver og Firblad.</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8</a:t>
            </a:fld>
            <a:endParaRPr lang="da-DK"/>
          </a:p>
        </p:txBody>
      </p:sp>
    </p:spTree>
    <p:extLst>
      <p:ext uri="{BB962C8B-B14F-4D97-AF65-F5344CB8AC3E}">
        <p14:creationId xmlns:p14="http://schemas.microsoft.com/office/powerpoint/2010/main" val="266445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Orkideer</a:t>
            </a:r>
            <a:r>
              <a:rPr lang="da-DK" baseline="0" dirty="0" smtClean="0"/>
              <a:t> er indikatorarter for meget gamle plantesamfund. Her Tyndakset Gøgeurt, Skov-Gøgelilje.</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9</a:t>
            </a:fld>
            <a:endParaRPr lang="da-DK"/>
          </a:p>
        </p:txBody>
      </p:sp>
    </p:spTree>
    <p:extLst>
      <p:ext uri="{BB962C8B-B14F-4D97-AF65-F5344CB8AC3E}">
        <p14:creationId xmlns:p14="http://schemas.microsoft.com/office/powerpoint/2010/main" val="1472553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Orkideen </a:t>
            </a:r>
            <a:r>
              <a:rPr lang="da-DK" dirty="0" err="1" smtClean="0"/>
              <a:t>Ægbladet</a:t>
            </a:r>
            <a:r>
              <a:rPr lang="da-DK" dirty="0" smtClean="0"/>
              <a:t> Fliglæbe</a:t>
            </a:r>
            <a:endParaRPr lang="da-DK" dirty="0"/>
          </a:p>
        </p:txBody>
      </p:sp>
      <p:sp>
        <p:nvSpPr>
          <p:cNvPr id="4" name="Pladsholder til diasnummer 3"/>
          <p:cNvSpPr>
            <a:spLocks noGrp="1"/>
          </p:cNvSpPr>
          <p:nvPr>
            <p:ph type="sldNum" sz="quarter" idx="10"/>
          </p:nvPr>
        </p:nvSpPr>
        <p:spPr/>
        <p:txBody>
          <a:bodyPr/>
          <a:lstStyle/>
          <a:p>
            <a:fld id="{1276D432-B015-4876-A347-2EE8C2FDD6F9}" type="slidenum">
              <a:rPr lang="da-DK" smtClean="0"/>
              <a:t>10</a:t>
            </a:fld>
            <a:endParaRPr lang="da-DK"/>
          </a:p>
        </p:txBody>
      </p:sp>
    </p:spTree>
    <p:extLst>
      <p:ext uri="{BB962C8B-B14F-4D97-AF65-F5344CB8AC3E}">
        <p14:creationId xmlns:p14="http://schemas.microsoft.com/office/powerpoint/2010/main" val="2712049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E9A5376F-2F73-47C2-82AF-F2E2C0AEFA6E}" type="datetimeFigureOut">
              <a:rPr lang="da-DK" smtClean="0"/>
              <a:t>04-01-2017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1049315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E9A5376F-2F73-47C2-82AF-F2E2C0AEFA6E}" type="datetimeFigureOut">
              <a:rPr lang="da-DK" smtClean="0"/>
              <a:t>04-01-2017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308417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40"/>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40"/>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E9A5376F-2F73-47C2-82AF-F2E2C0AEFA6E}" type="datetimeFigureOut">
              <a:rPr lang="da-DK" smtClean="0"/>
              <a:t>04-01-2017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147046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E9A5376F-2F73-47C2-82AF-F2E2C0AEFA6E}" type="datetimeFigureOut">
              <a:rPr lang="da-DK" smtClean="0"/>
              <a:t>04-01-2017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2737362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E9A5376F-2F73-47C2-82AF-F2E2C0AEFA6E}" type="datetimeFigureOut">
              <a:rPr lang="da-DK" smtClean="0"/>
              <a:t>04-01-2017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49198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E9A5376F-2F73-47C2-82AF-F2E2C0AEFA6E}" type="datetimeFigureOut">
              <a:rPr lang="da-DK" smtClean="0"/>
              <a:t>04-01-2017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2126854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E9A5376F-2F73-47C2-82AF-F2E2C0AEFA6E}" type="datetimeFigureOut">
              <a:rPr lang="da-DK" smtClean="0"/>
              <a:t>04-01-2017</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248246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E9A5376F-2F73-47C2-82AF-F2E2C0AEFA6E}" type="datetimeFigureOut">
              <a:rPr lang="da-DK" smtClean="0"/>
              <a:t>04-01-2017</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2756615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9A5376F-2F73-47C2-82AF-F2E2C0AEFA6E}" type="datetimeFigureOut">
              <a:rPr lang="da-DK" smtClean="0"/>
              <a:t>04-01-2017</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361278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E9A5376F-2F73-47C2-82AF-F2E2C0AEFA6E}" type="datetimeFigureOut">
              <a:rPr lang="da-DK" smtClean="0"/>
              <a:t>04-01-2017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2373689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E9A5376F-2F73-47C2-82AF-F2E2C0AEFA6E}" type="datetimeFigureOut">
              <a:rPr lang="da-DK" smtClean="0"/>
              <a:t>04-01-2017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39889F05-A3C6-4F8F-888C-D5A264C79C7B}" type="slidenum">
              <a:rPr lang="da-DK" smtClean="0"/>
              <a:t>‹nr.›</a:t>
            </a:fld>
            <a:endParaRPr lang="da-DK"/>
          </a:p>
        </p:txBody>
      </p:sp>
    </p:spTree>
    <p:extLst>
      <p:ext uri="{BB962C8B-B14F-4D97-AF65-F5344CB8AC3E}">
        <p14:creationId xmlns:p14="http://schemas.microsoft.com/office/powerpoint/2010/main" val="2634960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5376F-2F73-47C2-82AF-F2E2C0AEFA6E}" type="datetimeFigureOut">
              <a:rPr lang="da-DK" smtClean="0"/>
              <a:t>04-01-2017</a:t>
            </a:fld>
            <a:endParaRPr lang="da-DK"/>
          </a:p>
        </p:txBody>
      </p:sp>
      <p:sp>
        <p:nvSpPr>
          <p:cNvPr id="5" name="Pladsholder til sidefod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89F05-A3C6-4F8F-888C-D5A264C79C7B}" type="slidenum">
              <a:rPr lang="da-DK" smtClean="0"/>
              <a:t>‹nr.›</a:t>
            </a:fld>
            <a:endParaRPr lang="da-DK"/>
          </a:p>
        </p:txBody>
      </p:sp>
    </p:spTree>
    <p:extLst>
      <p:ext uri="{BB962C8B-B14F-4D97-AF65-F5344CB8AC3E}">
        <p14:creationId xmlns:p14="http://schemas.microsoft.com/office/powerpoint/2010/main" val="3245835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685800" y="1124745"/>
            <a:ext cx="7772400" cy="2475706"/>
          </a:xfrm>
        </p:spPr>
        <p:txBody>
          <a:bodyPr>
            <a:normAutofit/>
          </a:bodyPr>
          <a:lstStyle/>
          <a:p>
            <a:r>
              <a:rPr lang="da-DK" sz="4800" b="1" dirty="0" smtClean="0"/>
              <a:t>Naturværdier i </a:t>
            </a:r>
            <a:br>
              <a:rPr lang="da-DK" sz="4800" b="1" dirty="0" smtClean="0"/>
            </a:br>
            <a:r>
              <a:rPr lang="da-DK" sz="4800" b="1" dirty="0" smtClean="0"/>
              <a:t>bondeskove og sprækkedale</a:t>
            </a:r>
            <a:endParaRPr lang="da-DK" sz="4800" b="1" dirty="0"/>
          </a:p>
        </p:txBody>
      </p:sp>
      <p:sp>
        <p:nvSpPr>
          <p:cNvPr id="10" name="Undertitel 9"/>
          <p:cNvSpPr>
            <a:spLocks noGrp="1"/>
          </p:cNvSpPr>
          <p:nvPr>
            <p:ph type="subTitle" idx="1"/>
          </p:nvPr>
        </p:nvSpPr>
        <p:spPr>
          <a:xfrm>
            <a:off x="827584" y="3886200"/>
            <a:ext cx="7632848" cy="2351112"/>
          </a:xfrm>
        </p:spPr>
        <p:txBody>
          <a:bodyPr/>
          <a:lstStyle/>
          <a:p>
            <a:endParaRPr lang="da-DK" dirty="0" smtClean="0"/>
          </a:p>
          <a:p>
            <a:pPr algn="l"/>
            <a:endParaRPr lang="da-DK" dirty="0" smtClean="0"/>
          </a:p>
          <a:p>
            <a:pPr algn="l"/>
            <a:endParaRPr lang="da-DK" dirty="0"/>
          </a:p>
          <a:p>
            <a:pPr algn="l"/>
            <a:r>
              <a:rPr lang="da-DK" dirty="0" smtClean="0"/>
              <a:t>Jens Christensen</a:t>
            </a:r>
            <a:endParaRPr lang="da-DK" dirty="0"/>
          </a:p>
        </p:txBody>
      </p:sp>
      <p:pic>
        <p:nvPicPr>
          <p:cNvPr id="11" name="Billed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2" y="4869161"/>
            <a:ext cx="2213980" cy="1203573"/>
          </a:xfrm>
          <a:prstGeom prst="rect">
            <a:avLst/>
          </a:prstGeom>
        </p:spPr>
      </p:pic>
    </p:spTree>
    <p:extLst>
      <p:ext uri="{BB962C8B-B14F-4D97-AF65-F5344CB8AC3E}">
        <p14:creationId xmlns:p14="http://schemas.microsoft.com/office/powerpoint/2010/main" val="3256593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69" y="476672"/>
            <a:ext cx="8784108" cy="5832648"/>
          </a:xfrm>
          <a:prstGeom prst="rect">
            <a:avLst/>
          </a:prstGeom>
        </p:spPr>
      </p:pic>
    </p:spTree>
    <p:extLst>
      <p:ext uri="{BB962C8B-B14F-4D97-AF65-F5344CB8AC3E}">
        <p14:creationId xmlns:p14="http://schemas.microsoft.com/office/powerpoint/2010/main" val="1993717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97806"/>
            <a:ext cx="4227529" cy="6461573"/>
          </a:xfrm>
          <a:prstGeom prst="rect">
            <a:avLst/>
          </a:prstGeom>
        </p:spPr>
      </p:pic>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97806"/>
            <a:ext cx="4320479" cy="6480718"/>
          </a:xfrm>
          <a:prstGeom prst="rect">
            <a:avLst/>
          </a:prstGeom>
        </p:spPr>
      </p:pic>
    </p:spTree>
    <p:extLst>
      <p:ext uri="{BB962C8B-B14F-4D97-AF65-F5344CB8AC3E}">
        <p14:creationId xmlns:p14="http://schemas.microsoft.com/office/powerpoint/2010/main" val="230732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34" y="1372019"/>
            <a:ext cx="3602286" cy="5403429"/>
          </a:xfrm>
          <a:prstGeom prst="rect">
            <a:avLst/>
          </a:prstGeom>
        </p:spPr>
      </p:pic>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116632"/>
            <a:ext cx="4762500" cy="3171825"/>
          </a:xfrm>
          <a:prstGeom prst="rect">
            <a:avLst/>
          </a:prstGeom>
        </p:spPr>
      </p:pic>
      <p:pic>
        <p:nvPicPr>
          <p:cNvPr id="5" name="Bille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972" y="3532282"/>
            <a:ext cx="4320480" cy="3243166"/>
          </a:xfrm>
          <a:prstGeom prst="rect">
            <a:avLst/>
          </a:prstGeom>
        </p:spPr>
      </p:pic>
    </p:spTree>
    <p:extLst>
      <p:ext uri="{BB962C8B-B14F-4D97-AF65-F5344CB8AC3E}">
        <p14:creationId xmlns:p14="http://schemas.microsoft.com/office/powerpoint/2010/main" val="293260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172412"/>
            <a:ext cx="4825660" cy="3216379"/>
          </a:xfrm>
          <a:prstGeom prst="rect">
            <a:avLst/>
          </a:prstGeom>
        </p:spPr>
      </p:pic>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3484780"/>
            <a:ext cx="4392488" cy="3294366"/>
          </a:xfrm>
          <a:prstGeom prst="rect">
            <a:avLst/>
          </a:prstGeom>
        </p:spPr>
      </p:pic>
    </p:spTree>
    <p:extLst>
      <p:ext uri="{BB962C8B-B14F-4D97-AF65-F5344CB8AC3E}">
        <p14:creationId xmlns:p14="http://schemas.microsoft.com/office/powerpoint/2010/main" val="1550025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12" y="5877272"/>
            <a:ext cx="1419225" cy="771525"/>
          </a:xfrm>
          <a:prstGeom prst="rect">
            <a:avLst/>
          </a:prstGeom>
        </p:spPr>
      </p:pic>
      <p:sp>
        <p:nvSpPr>
          <p:cNvPr id="4" name="Tekstboks 3"/>
          <p:cNvSpPr txBox="1"/>
          <p:nvPr/>
        </p:nvSpPr>
        <p:spPr>
          <a:xfrm>
            <a:off x="611560" y="908720"/>
            <a:ext cx="7992888" cy="4585871"/>
          </a:xfrm>
          <a:prstGeom prst="rect">
            <a:avLst/>
          </a:prstGeom>
          <a:noFill/>
        </p:spPr>
        <p:txBody>
          <a:bodyPr wrap="square" rtlCol="0">
            <a:spAutoFit/>
          </a:bodyPr>
          <a:lstStyle/>
          <a:p>
            <a:r>
              <a:rPr lang="da-DK" sz="4000" b="1" dirty="0" smtClean="0"/>
              <a:t>Sammenfatning:</a:t>
            </a:r>
          </a:p>
          <a:p>
            <a:pPr marL="285750" indent="-285750">
              <a:buFont typeface="Arial" pitchFamily="34" charset="0"/>
              <a:buChar char="•"/>
            </a:pPr>
            <a:r>
              <a:rPr lang="da-DK" sz="3600" dirty="0" smtClean="0"/>
              <a:t>Meget gamle samfund</a:t>
            </a:r>
            <a:endParaRPr lang="da-DK" sz="3200" dirty="0" smtClean="0"/>
          </a:p>
          <a:p>
            <a:pPr marL="285750" indent="-285750">
              <a:buFont typeface="Arial" pitchFamily="34" charset="0"/>
              <a:buChar char="•"/>
            </a:pPr>
            <a:r>
              <a:rPr lang="da-DK" sz="3200" dirty="0" smtClean="0"/>
              <a:t>Artsrige samfund</a:t>
            </a:r>
          </a:p>
          <a:p>
            <a:pPr marL="285750" indent="-285750">
              <a:buFont typeface="Arial" pitchFamily="34" charset="0"/>
              <a:buChar char="•"/>
            </a:pPr>
            <a:r>
              <a:rPr lang="da-DK" sz="3600" dirty="0" smtClean="0"/>
              <a:t>Hjemmehørende arter</a:t>
            </a:r>
          </a:p>
          <a:p>
            <a:pPr marL="285750" indent="-285750">
              <a:buFont typeface="Arial" pitchFamily="34" charset="0"/>
              <a:buChar char="•"/>
            </a:pPr>
            <a:r>
              <a:rPr lang="da-DK" sz="3600" dirty="0" smtClean="0"/>
              <a:t>Mange gensidige afhængighedsforhold: </a:t>
            </a:r>
          </a:p>
          <a:p>
            <a:r>
              <a:rPr lang="da-DK" sz="3600" dirty="0"/>
              <a:t>	</a:t>
            </a:r>
            <a:r>
              <a:rPr lang="da-DK" sz="3600" dirty="0" smtClean="0"/>
              <a:t>Snyltere, symbiose</a:t>
            </a:r>
          </a:p>
          <a:p>
            <a:pPr marL="285750" indent="-285750">
              <a:buFont typeface="Arial" pitchFamily="34" charset="0"/>
              <a:buChar char="•"/>
            </a:pPr>
            <a:r>
              <a:rPr lang="da-DK" sz="3600" dirty="0" smtClean="0"/>
              <a:t>Naturnær drift, overvejende</a:t>
            </a:r>
          </a:p>
          <a:p>
            <a:pPr marL="285750" indent="-285750">
              <a:buFont typeface="Arial" pitchFamily="34" charset="0"/>
              <a:buChar char="•"/>
            </a:pPr>
            <a:r>
              <a:rPr lang="da-DK" sz="3600" dirty="0" smtClean="0"/>
              <a:t>Ikke beskyttet naturtype</a:t>
            </a:r>
            <a:endParaRPr lang="da-DK" sz="3600" dirty="0"/>
          </a:p>
        </p:txBody>
      </p:sp>
    </p:spTree>
    <p:extLst>
      <p:ext uri="{BB962C8B-B14F-4D97-AF65-F5344CB8AC3E}">
        <p14:creationId xmlns:p14="http://schemas.microsoft.com/office/powerpoint/2010/main" val="3695382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5805264"/>
            <a:ext cx="1419225" cy="771525"/>
          </a:xfrm>
          <a:prstGeom prst="rect">
            <a:avLst/>
          </a:prstGeom>
        </p:spPr>
      </p:pic>
      <p:sp>
        <p:nvSpPr>
          <p:cNvPr id="4" name="Tekstboks 3"/>
          <p:cNvSpPr txBox="1"/>
          <p:nvPr/>
        </p:nvSpPr>
        <p:spPr>
          <a:xfrm>
            <a:off x="1043608" y="1628800"/>
            <a:ext cx="7262340" cy="1938992"/>
          </a:xfrm>
          <a:prstGeom prst="rect">
            <a:avLst/>
          </a:prstGeom>
          <a:noFill/>
        </p:spPr>
        <p:txBody>
          <a:bodyPr wrap="square" rtlCol="0">
            <a:spAutoFit/>
          </a:bodyPr>
          <a:lstStyle/>
          <a:p>
            <a:r>
              <a:rPr lang="da-DK" sz="4000" b="1" dirty="0" smtClean="0"/>
              <a:t>Sprøjtning eller gødskning kan på én dag ødelægge plantesamfund, der er mange hundrede år gamle</a:t>
            </a:r>
            <a:endParaRPr lang="da-DK" sz="4000" b="1" dirty="0"/>
          </a:p>
        </p:txBody>
      </p:sp>
    </p:spTree>
    <p:extLst>
      <p:ext uri="{BB962C8B-B14F-4D97-AF65-F5344CB8AC3E}">
        <p14:creationId xmlns:p14="http://schemas.microsoft.com/office/powerpoint/2010/main" val="3945291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12" y="5805264"/>
            <a:ext cx="1419225" cy="771525"/>
          </a:xfrm>
          <a:prstGeom prst="rect">
            <a:avLst/>
          </a:prstGeom>
        </p:spPr>
      </p:pic>
      <p:sp>
        <p:nvSpPr>
          <p:cNvPr id="3" name="Tekstboks 2"/>
          <p:cNvSpPr txBox="1"/>
          <p:nvPr/>
        </p:nvSpPr>
        <p:spPr>
          <a:xfrm>
            <a:off x="856039" y="1988840"/>
            <a:ext cx="7416824" cy="1323439"/>
          </a:xfrm>
          <a:prstGeom prst="rect">
            <a:avLst/>
          </a:prstGeom>
          <a:noFill/>
        </p:spPr>
        <p:txBody>
          <a:bodyPr wrap="square" rtlCol="0">
            <a:spAutoFit/>
          </a:bodyPr>
          <a:lstStyle/>
          <a:p>
            <a:r>
              <a:rPr lang="da-DK" sz="4000" b="1" dirty="0" smtClean="0"/>
              <a:t>Kan biomasseproduktion blive en trussel </a:t>
            </a:r>
            <a:r>
              <a:rPr lang="da-DK" sz="4000" b="1" smtClean="0"/>
              <a:t>mod disse skovtyper?</a:t>
            </a:r>
            <a:endParaRPr lang="da-DK" sz="4000" b="1" dirty="0"/>
          </a:p>
        </p:txBody>
      </p:sp>
    </p:spTree>
    <p:extLst>
      <p:ext uri="{BB962C8B-B14F-4D97-AF65-F5344CB8AC3E}">
        <p14:creationId xmlns:p14="http://schemas.microsoft.com/office/powerpoint/2010/main" val="1865034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306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7467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2822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2165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786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el 2"/>
          <p:cNvSpPr>
            <a:spLocks noGrp="1"/>
          </p:cNvSpPr>
          <p:nvPr>
            <p:ph type="title" idx="4294967295"/>
          </p:nvPr>
        </p:nvSpPr>
        <p:spPr/>
        <p:txBody>
          <a:bodyPr/>
          <a:lstStyle/>
          <a:p>
            <a:endParaRPr lang="da-DK" dirty="0"/>
          </a:p>
        </p:txBody>
      </p:sp>
    </p:spTree>
    <p:extLst>
      <p:ext uri="{BB962C8B-B14F-4D97-AF65-F5344CB8AC3E}">
        <p14:creationId xmlns:p14="http://schemas.microsoft.com/office/powerpoint/2010/main" val="1410781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el 2"/>
          <p:cNvSpPr>
            <a:spLocks noGrp="1"/>
          </p:cNvSpPr>
          <p:nvPr>
            <p:ph type="title" idx="4294967295"/>
          </p:nvPr>
        </p:nvSpPr>
        <p:spPr/>
        <p:txBody>
          <a:bodyPr/>
          <a:lstStyle/>
          <a:p>
            <a:endParaRPr lang="da-DK" dirty="0"/>
          </a:p>
        </p:txBody>
      </p:sp>
    </p:spTree>
    <p:extLst>
      <p:ext uri="{BB962C8B-B14F-4D97-AF65-F5344CB8AC3E}">
        <p14:creationId xmlns:p14="http://schemas.microsoft.com/office/powerpoint/2010/main" val="4209157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2028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23842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9" y="33921"/>
            <a:ext cx="4793255" cy="3251063"/>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1" y="1342834"/>
            <a:ext cx="4073959" cy="5445224"/>
          </a:xfrm>
          <a:prstGeom prst="rect">
            <a:avLst/>
          </a:prstGeom>
        </p:spPr>
      </p:pic>
      <p:pic>
        <p:nvPicPr>
          <p:cNvPr id="4" name="Billed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9" y="3586524"/>
            <a:ext cx="4793255" cy="3210662"/>
          </a:xfrm>
          <a:prstGeom prst="rect">
            <a:avLst/>
          </a:prstGeom>
        </p:spPr>
      </p:pic>
    </p:spTree>
    <p:extLst>
      <p:ext uri="{BB962C8B-B14F-4D97-AF65-F5344CB8AC3E}">
        <p14:creationId xmlns:p14="http://schemas.microsoft.com/office/powerpoint/2010/main" val="3685644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67" y="116632"/>
            <a:ext cx="3983220" cy="324036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67" y="3454301"/>
            <a:ext cx="4392488" cy="3292852"/>
          </a:xfrm>
          <a:prstGeom prst="rect">
            <a:avLst/>
          </a:prstGeom>
        </p:spPr>
      </p:pic>
      <p:pic>
        <p:nvPicPr>
          <p:cNvPr id="4" name="Billed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1382" y="3454302"/>
            <a:ext cx="3858215" cy="3298676"/>
          </a:xfrm>
          <a:prstGeom prst="rect">
            <a:avLst/>
          </a:prstGeom>
        </p:spPr>
      </p:pic>
      <p:pic>
        <p:nvPicPr>
          <p:cNvPr id="5" name="Billed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9117" y="116630"/>
            <a:ext cx="4320481" cy="3240361"/>
          </a:xfrm>
          <a:prstGeom prst="rect">
            <a:avLst/>
          </a:prstGeom>
        </p:spPr>
      </p:pic>
    </p:spTree>
    <p:extLst>
      <p:ext uri="{BB962C8B-B14F-4D97-AF65-F5344CB8AC3E}">
        <p14:creationId xmlns:p14="http://schemas.microsoft.com/office/powerpoint/2010/main" val="3024718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00150"/>
            <a:ext cx="4346167" cy="6497960"/>
          </a:xfrm>
          <a:prstGeom prst="rect">
            <a:avLst/>
          </a:prstGeom>
        </p:spPr>
      </p:pic>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00150"/>
            <a:ext cx="4339206" cy="6497960"/>
          </a:xfrm>
          <a:prstGeom prst="rect">
            <a:avLst/>
          </a:prstGeom>
        </p:spPr>
      </p:pic>
      <p:sp>
        <p:nvSpPr>
          <p:cNvPr id="3" name="Titel 2"/>
          <p:cNvSpPr>
            <a:spLocks noGrp="1"/>
          </p:cNvSpPr>
          <p:nvPr>
            <p:ph type="title" idx="4294967295"/>
          </p:nvPr>
        </p:nvSpPr>
        <p:spPr/>
        <p:txBody>
          <a:bodyPr/>
          <a:lstStyle/>
          <a:p>
            <a:endParaRPr lang="da-DK" dirty="0"/>
          </a:p>
        </p:txBody>
      </p:sp>
    </p:spTree>
    <p:extLst>
      <p:ext uri="{BB962C8B-B14F-4D97-AF65-F5344CB8AC3E}">
        <p14:creationId xmlns:p14="http://schemas.microsoft.com/office/powerpoint/2010/main" val="565463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387</Words>
  <Application>Microsoft Office PowerPoint</Application>
  <PresentationFormat>Skærmshow (4:3)</PresentationFormat>
  <Paragraphs>48</Paragraphs>
  <Slides>20</Slides>
  <Notes>16</Notes>
  <HiddenSlides>0</HiddenSlides>
  <MMClips>0</MMClips>
  <ScaleCrop>false</ScaleCrop>
  <HeadingPairs>
    <vt:vector size="4" baseType="variant">
      <vt:variant>
        <vt:lpstr>Tema</vt:lpstr>
      </vt:variant>
      <vt:variant>
        <vt:i4>1</vt:i4>
      </vt:variant>
      <vt:variant>
        <vt:lpstr>Diastitler</vt:lpstr>
      </vt:variant>
      <vt:variant>
        <vt:i4>20</vt:i4>
      </vt:variant>
    </vt:vector>
  </HeadingPairs>
  <TitlesOfParts>
    <vt:vector size="21" baseType="lpstr">
      <vt:lpstr>Kontortema</vt:lpstr>
      <vt:lpstr>Naturværdier i  bondeskove og sprækkedale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Naturværdier i  bondeskove og sprækkedale</dc:title>
  <dc:creator>Jens</dc:creator>
  <cp:lastModifiedBy>Jens</cp:lastModifiedBy>
  <cp:revision>20</cp:revision>
  <dcterms:created xsi:type="dcterms:W3CDTF">2013-03-17T14:11:35Z</dcterms:created>
  <dcterms:modified xsi:type="dcterms:W3CDTF">2017-01-04T08:57:48Z</dcterms:modified>
</cp:coreProperties>
</file>